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IBM Plex Sans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IBM Plex Sa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ans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boldItalic.fntdata"/><Relationship Id="rId30" Type="http://schemas.openxmlformats.org/officeDocument/2006/relationships/font" Target="fonts/IBMPlexSans-italic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IBMPlexSansSemiBold-bold.fntdata"/><Relationship Id="rId14" Type="http://schemas.openxmlformats.org/officeDocument/2006/relationships/slide" Target="slides/slide8.xml"/><Relationship Id="rId36" Type="http://schemas.openxmlformats.org/officeDocument/2006/relationships/font" Target="fonts/IBMPlexSans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IBMPlexSans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IBMPlexSans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969f42ca60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969f42ca60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69f42ca60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969f42ca60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969f42ca60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969f42ca60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969f42ca60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969f42ca60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969f42ca60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969f42ca60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5b679e8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5b679e8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69f42ca60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969f42ca60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969f42ca60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969f42ca60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969f42ca60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969f42ca60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69f42ca60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69f42ca60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969f42ca60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969f42ca60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69f42ca60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69f42ca60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969f42ca60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969f42ca60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969f42ca60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969f42ca60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69f42ca60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69f42ca60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69f42ca60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969f42ca60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69f42ca6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969f42ca6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69f42ca60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969f42ca60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69f42ca60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969f42ca60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69f42ca60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969f42ca60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969f42ca60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969f42ca60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Титульный слайд (фиолетовый фон)">
    <p:bg>
      <p:bgPr>
        <a:solidFill>
          <a:srgbClr val="25252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540000" y="3272200"/>
            <a:ext cx="38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1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pos="4065">
          <p15:clr>
            <a:srgbClr val="FA7B17"/>
          </p15:clr>
        </p15:guide>
        <p15:guide id="3" orient="horz" pos="2211">
          <p15:clr>
            <a:srgbClr val="FA7B17"/>
          </p15:clr>
        </p15:guide>
        <p15:guide id="4" orient="horz" pos="170">
          <p15:clr>
            <a:srgbClr val="FA7B17"/>
          </p15:clr>
        </p15:guide>
        <p15:guide id="5" orient="horz" pos="341">
          <p15:clr>
            <a:srgbClr val="FA7B17"/>
          </p15:clr>
        </p15:guide>
        <p15:guide id="6" pos="2075">
          <p15:clr>
            <a:srgbClr val="FA7B17"/>
          </p15:clr>
        </p15:guide>
        <p15:guide id="7" pos="1250">
          <p15:clr>
            <a:srgbClr val="FA7B17"/>
          </p15:clr>
        </p15:guide>
        <p15:guide id="8" pos="2245">
          <p15:clr>
            <a:srgbClr val="FA7B17"/>
          </p15:clr>
        </p15:guide>
        <p15:guide id="9" pos="3070">
          <p15:clr>
            <a:srgbClr val="FA7B17"/>
          </p15:clr>
        </p15:guide>
        <p15:guide id="10" pos="3240">
          <p15:clr>
            <a:srgbClr val="FA7B17"/>
          </p15:clr>
        </p15:guide>
        <p15:guide id="11" pos="1080">
          <p15:clr>
            <a:srgbClr val="FA7B17"/>
          </p15:clr>
        </p15:guide>
        <p15:guide id="12" orient="horz" pos="851">
          <p15:clr>
            <a:srgbClr val="FA7B17"/>
          </p15:clr>
        </p15:guide>
        <p15:guide id="13" orient="horz" pos="680">
          <p15:clr>
            <a:srgbClr val="FA7B17"/>
          </p15:clr>
        </p15:guide>
        <p15:guide id="14" orient="horz" pos="1190">
          <p15:clr>
            <a:srgbClr val="FA7B17"/>
          </p15:clr>
        </p15:guide>
        <p15:guide id="15" orient="horz" pos="1361">
          <p15:clr>
            <a:srgbClr val="FA7B17"/>
          </p15:clr>
        </p15:guide>
        <p15:guide id="16" orient="horz" pos="1701">
          <p15:clr>
            <a:srgbClr val="FA7B17"/>
          </p15:clr>
        </p15:guide>
        <p15:guide id="17" orient="horz" pos="187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5_Пустой слайд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pos="4065">
          <p15:clr>
            <a:srgbClr val="FA7B17"/>
          </p15:clr>
        </p15:guide>
        <p15:guide id="3" orient="horz" pos="2211">
          <p15:clr>
            <a:srgbClr val="FA7B17"/>
          </p15:clr>
        </p15:guide>
        <p15:guide id="4" orient="horz" pos="170">
          <p15:clr>
            <a:srgbClr val="FA7B17"/>
          </p15:clr>
        </p15:guide>
        <p15:guide id="5" orient="horz" pos="341">
          <p15:clr>
            <a:srgbClr val="FA7B17"/>
          </p15:clr>
        </p15:guide>
        <p15:guide id="6" pos="2075">
          <p15:clr>
            <a:srgbClr val="FA7B17"/>
          </p15:clr>
        </p15:guide>
        <p15:guide id="7" pos="1250">
          <p15:clr>
            <a:srgbClr val="FA7B17"/>
          </p15:clr>
        </p15:guide>
        <p15:guide id="8" pos="2245">
          <p15:clr>
            <a:srgbClr val="FA7B17"/>
          </p15:clr>
        </p15:guide>
        <p15:guide id="9" pos="3070">
          <p15:clr>
            <a:srgbClr val="FA7B17"/>
          </p15:clr>
        </p15:guide>
        <p15:guide id="10" pos="3240">
          <p15:clr>
            <a:srgbClr val="FA7B17"/>
          </p15:clr>
        </p15:guide>
        <p15:guide id="11" pos="1080">
          <p15:clr>
            <a:srgbClr val="FA7B17"/>
          </p15:clr>
        </p15:guide>
        <p15:guide id="12" orient="horz" pos="851">
          <p15:clr>
            <a:srgbClr val="FA7B17"/>
          </p15:clr>
        </p15:guide>
        <p15:guide id="13" orient="horz" pos="680">
          <p15:clr>
            <a:srgbClr val="FA7B17"/>
          </p15:clr>
        </p15:guide>
        <p15:guide id="14" orient="horz" pos="1190">
          <p15:clr>
            <a:srgbClr val="FA7B17"/>
          </p15:clr>
        </p15:guide>
        <p15:guide id="15" orient="horz" pos="1361">
          <p15:clr>
            <a:srgbClr val="FA7B17"/>
          </p15:clr>
        </p15:guide>
        <p15:guide id="16" orient="horz" pos="1701">
          <p15:clr>
            <a:srgbClr val="FA7B17"/>
          </p15:clr>
        </p15:guide>
        <p15:guide id="17" orient="horz" pos="187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6_Отбивка (текст по центру)">
    <p:bg>
      <p:bgPr>
        <a:solidFill>
          <a:srgbClr val="8D46F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0" spcFirstLastPara="1" rIns="68575" wrap="square" tIns="685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2_Карточка преподавателя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805200" y="720000"/>
            <a:ext cx="4798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845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845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845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845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845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pos="4065">
          <p15:clr>
            <a:srgbClr val="FA7B17"/>
          </p15:clr>
        </p15:guide>
        <p15:guide id="3" orient="horz" pos="2211">
          <p15:clr>
            <a:srgbClr val="FA7B17"/>
          </p15:clr>
        </p15:guide>
        <p15:guide id="4" orient="horz" pos="170">
          <p15:clr>
            <a:srgbClr val="FA7B17"/>
          </p15:clr>
        </p15:guide>
        <p15:guide id="5" orient="horz" pos="341">
          <p15:clr>
            <a:srgbClr val="FA7B17"/>
          </p15:clr>
        </p15:guide>
        <p15:guide id="6" pos="2075">
          <p15:clr>
            <a:srgbClr val="FA7B17"/>
          </p15:clr>
        </p15:guide>
        <p15:guide id="7" pos="1250">
          <p15:clr>
            <a:srgbClr val="FA7B17"/>
          </p15:clr>
        </p15:guide>
        <p15:guide id="8" pos="2245">
          <p15:clr>
            <a:srgbClr val="FA7B17"/>
          </p15:clr>
        </p15:guide>
        <p15:guide id="9" pos="3070">
          <p15:clr>
            <a:srgbClr val="FA7B17"/>
          </p15:clr>
        </p15:guide>
        <p15:guide id="10" pos="3240">
          <p15:clr>
            <a:srgbClr val="FA7B17"/>
          </p15:clr>
        </p15:guide>
        <p15:guide id="11" pos="1080">
          <p15:clr>
            <a:srgbClr val="FA7B17"/>
          </p15:clr>
        </p15:guide>
        <p15:guide id="12" orient="horz" pos="851">
          <p15:clr>
            <a:srgbClr val="FA7B17"/>
          </p15:clr>
        </p15:guide>
        <p15:guide id="13" orient="horz" pos="680">
          <p15:clr>
            <a:srgbClr val="FA7B17"/>
          </p15:clr>
        </p15:guide>
        <p15:guide id="14" orient="horz" pos="1190">
          <p15:clr>
            <a:srgbClr val="FA7B17"/>
          </p15:clr>
        </p15:guide>
        <p15:guide id="15" orient="horz" pos="1361">
          <p15:clr>
            <a:srgbClr val="FA7B17"/>
          </p15:clr>
        </p15:guide>
        <p15:guide id="16" orient="horz" pos="1701">
          <p15:clr>
            <a:srgbClr val="FA7B17"/>
          </p15:clr>
        </p15:guide>
        <p15:guide id="17" orient="horz" pos="187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3_План курса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6857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pos="4065">
          <p15:clr>
            <a:srgbClr val="FA7B17"/>
          </p15:clr>
        </p15:guide>
        <p15:guide id="3" orient="horz" pos="2211">
          <p15:clr>
            <a:srgbClr val="FA7B17"/>
          </p15:clr>
        </p15:guide>
        <p15:guide id="4" orient="horz" pos="170">
          <p15:clr>
            <a:srgbClr val="FA7B17"/>
          </p15:clr>
        </p15:guide>
        <p15:guide id="5" orient="horz" pos="341">
          <p15:clr>
            <a:srgbClr val="FA7B17"/>
          </p15:clr>
        </p15:guide>
        <p15:guide id="6" pos="2075">
          <p15:clr>
            <a:srgbClr val="FA7B17"/>
          </p15:clr>
        </p15:guide>
        <p15:guide id="7" pos="1250">
          <p15:clr>
            <a:srgbClr val="FA7B17"/>
          </p15:clr>
        </p15:guide>
        <p15:guide id="8" pos="2245">
          <p15:clr>
            <a:srgbClr val="FA7B17"/>
          </p15:clr>
        </p15:guide>
        <p15:guide id="9" pos="3070">
          <p15:clr>
            <a:srgbClr val="FA7B17"/>
          </p15:clr>
        </p15:guide>
        <p15:guide id="10" pos="3240">
          <p15:clr>
            <a:srgbClr val="FA7B17"/>
          </p15:clr>
        </p15:guide>
        <p15:guide id="11" pos="1080">
          <p15:clr>
            <a:srgbClr val="FA7B17"/>
          </p15:clr>
        </p15:guide>
        <p15:guide id="12" orient="horz" pos="851">
          <p15:clr>
            <a:srgbClr val="FA7B17"/>
          </p15:clr>
        </p15:guide>
        <p15:guide id="13" orient="horz" pos="680">
          <p15:clr>
            <a:srgbClr val="FA7B17"/>
          </p15:clr>
        </p15:guide>
        <p15:guide id="14" orient="horz" pos="1190">
          <p15:clr>
            <a:srgbClr val="FA7B17"/>
          </p15:clr>
        </p15:guide>
        <p15:guide id="15" orient="horz" pos="1361">
          <p15:clr>
            <a:srgbClr val="FA7B17"/>
          </p15:clr>
        </p15:guide>
        <p15:guide id="16" orient="horz" pos="1701">
          <p15:clr>
            <a:srgbClr val="FA7B17"/>
          </p15:clr>
        </p15:guide>
        <p15:guide id="17" orient="horz" pos="187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6" name="Google Shape;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 1">
  <p:cSld name="CUSTOM_2_1_4">
    <p:bg>
      <p:bgPr>
        <a:solidFill>
          <a:srgbClr val="25252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5" name="Google Shape;13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2" name="Google Shape;14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2" name="Google Shape;18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8" name="Google Shape;18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3" name="Google Shape;19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7" name="Google Shape;19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1" name="Google Shape;2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5" name="Google Shape;20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4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0" name="Google Shape;260;p4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1" name="Google Shape;26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5" name="Google Shape;275;p47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6" name="Google Shape;27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7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4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gif"/><Relationship Id="rId4" Type="http://schemas.openxmlformats.org/officeDocument/2006/relationships/image" Target="../media/image24.gif"/><Relationship Id="rId5" Type="http://schemas.openxmlformats.org/officeDocument/2006/relationships/image" Target="../media/image25.gif"/><Relationship Id="rId6" Type="http://schemas.openxmlformats.org/officeDocument/2006/relationships/image" Target="../media/image2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Relationship Id="rId4" Type="http://schemas.openxmlformats.org/officeDocument/2006/relationships/image" Target="../media/image24.gif"/><Relationship Id="rId5" Type="http://schemas.openxmlformats.org/officeDocument/2006/relationships/image" Target="../media/image25.gif"/><Relationship Id="rId6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gif"/><Relationship Id="rId4" Type="http://schemas.openxmlformats.org/officeDocument/2006/relationships/image" Target="../media/image24.gif"/><Relationship Id="rId5" Type="http://schemas.openxmlformats.org/officeDocument/2006/relationships/image" Target="../media/image25.gif"/><Relationship Id="rId6" Type="http://schemas.openxmlformats.org/officeDocument/2006/relationships/image" Target="../media/image2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Dockerfiles</a:t>
            </a:r>
            <a:endParaRPr/>
          </a:p>
        </p:txBody>
      </p:sp>
      <p:sp>
        <p:nvSpPr>
          <p:cNvPr id="283" name="Google Shape;283;p48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4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Dockerfiles: слои и сборка образов</a:t>
            </a:r>
            <a:endParaRPr sz="1000"/>
          </a:p>
        </p:txBody>
      </p:sp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381" name="Google Shape;381;p57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CMD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RUN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ENTRYPOINT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57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Какая инструкция позволяет выполнить команду Linux в момент сборки контейнера?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FROM ubuntu:22.10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RUN apt-get update &amp;&amp; \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         apt-get install -y cowsay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RUN rm -rf /var/lib/apt/lists/*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mkdir /test/dir/app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CMD [“cowsay”]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Одна из строк DOCKERFILE некорректна. Какая?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395" name="Google Shape;395;p59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FROM ubuntu:22.10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RUN apt-get update &amp;&amp; \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          apt-get install -y cowsay &amp;&amp;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RUN rm -rf /var/lib/apt/lists/*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mkdir /test/dir/app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CMD [“cowsay”]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6" name="Google Shape;396;p59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Одна из строк DOCKERFILE некорректна. Какая?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402" name="Google Shape;402;p60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VOLUME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ADD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ARG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COPY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ENV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3" name="Google Shape;403;p60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инструкцией можно добавить файлы в образ?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409" name="Google Shape;409;p61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VOLUME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ADD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ARG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COPY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ENV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0" name="Google Shape;410;p61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Какой инструкцией можно добавить файлы в образ?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416" name="Google Shape;41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2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62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1" name="Google Shape;421;p62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27" name="Google Shape;427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433" name="Google Shape;43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4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64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64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44" name="Google Shape;444;p6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450" name="Google Shape;450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290" name="Google Shape;290;p4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Контейнеризация</a:t>
            </a:r>
            <a:endParaRPr/>
          </a:p>
        </p:txBody>
      </p:sp>
      <p:sp>
        <p:nvSpPr>
          <p:cNvPr id="291" name="Google Shape;291;p49"/>
          <p:cNvSpPr txBox="1"/>
          <p:nvPr/>
        </p:nvSpPr>
        <p:spPr>
          <a:xfrm>
            <a:off x="540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Лекция 1: Механизмы пространства имен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93" name="Google Shape;293;p49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94" name="Google Shape;294;p49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  <a:highlight>
                  <a:schemeClr val="accent2"/>
                </a:highlight>
              </a:rPr>
              <a:t>3</a:t>
            </a:r>
            <a:endParaRPr b="1" sz="1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cxnSp>
        <p:nvCxnSpPr>
          <p:cNvPr id="295" name="Google Shape;295;p49"/>
          <p:cNvCxnSpPr>
            <a:stCxn id="292" idx="6"/>
            <a:endCxn id="293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9"/>
          <p:cNvCxnSpPr>
            <a:stCxn id="293" idx="6"/>
            <a:endCxn id="294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49"/>
          <p:cNvCxnSpPr>
            <a:stCxn id="294" idx="6"/>
            <a:endCxn id="298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9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4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99" name="Google Shape;299;p49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5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300" name="Google Shape;300;p49"/>
          <p:cNvCxnSpPr>
            <a:stCxn id="299" idx="6"/>
            <a:endCxn id="301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9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6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302" name="Google Shape;302;p49"/>
          <p:cNvCxnSpPr>
            <a:stCxn id="298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49"/>
          <p:cNvCxnSpPr>
            <a:endCxn id="299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49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7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05" name="Google Shape;305;p49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8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306" name="Google Shape;306;p49"/>
          <p:cNvCxnSpPr>
            <a:stCxn id="301" idx="6"/>
            <a:endCxn id="304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49"/>
          <p:cNvCxnSpPr>
            <a:stCxn id="304" idx="6"/>
            <a:endCxn id="305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49"/>
          <p:cNvCxnSpPr>
            <a:stCxn id="305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9"/>
          <p:cNvSpPr txBox="1"/>
          <p:nvPr/>
        </p:nvSpPr>
        <p:spPr>
          <a:xfrm>
            <a:off x="540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3: Введение в Docker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0" name="Google Shape;310;p49"/>
          <p:cNvSpPr txBox="1"/>
          <p:nvPr/>
        </p:nvSpPr>
        <p:spPr>
          <a:xfrm>
            <a:off x="2646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1: Механизмы пространства имен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49"/>
          <p:cNvSpPr txBox="1"/>
          <p:nvPr/>
        </p:nvSpPr>
        <p:spPr>
          <a:xfrm>
            <a:off x="2646000" y="28764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3: Введение в Docker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2" name="Google Shape;312;p49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2: Механизмы контрольных групп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9"/>
          <p:cNvSpPr txBox="1"/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Лекция 4: Dockerfiles и слои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2: Механизмы контрольных групп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49"/>
          <p:cNvSpPr txBox="1"/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4: Dockerfiles и слои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16" name="Google Shape;316;p49"/>
          <p:cNvCxnSpPr>
            <a:endCxn id="292" idx="2"/>
          </p:cNvCxnSpPr>
          <p:nvPr/>
        </p:nvCxnSpPr>
        <p:spPr>
          <a:xfrm>
            <a:off x="-25" y="1614601"/>
            <a:ext cx="540000" cy="1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49"/>
          <p:cNvSpPr/>
          <p:nvPr/>
        </p:nvSpPr>
        <p:spPr>
          <a:xfrm>
            <a:off x="2597366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9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318" name="Google Shape;318;p49"/>
          <p:cNvCxnSpPr>
            <a:stCxn id="317" idx="6"/>
            <a:endCxn id="319" idx="2"/>
          </p:cNvCxnSpPr>
          <p:nvPr/>
        </p:nvCxnSpPr>
        <p:spPr>
          <a:xfrm>
            <a:off x="29489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49"/>
          <p:cNvSpPr/>
          <p:nvPr/>
        </p:nvSpPr>
        <p:spPr>
          <a:xfrm>
            <a:off x="4699191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4D4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10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320" name="Google Shape;320;p49"/>
          <p:cNvCxnSpPr>
            <a:endCxn id="317" idx="2"/>
          </p:cNvCxnSpPr>
          <p:nvPr/>
        </p:nvCxnSpPr>
        <p:spPr>
          <a:xfrm>
            <a:off x="-34" y="3762005"/>
            <a:ext cx="25974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49"/>
          <p:cNvSpPr txBox="1"/>
          <p:nvPr/>
        </p:nvSpPr>
        <p:spPr>
          <a:xfrm>
            <a:off x="25974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5: Docker Compose и Docker Swarm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4703400" y="3952800"/>
            <a:ext cx="1841400" cy="338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5: Docker Compose и Docker Swarm</a:t>
            </a:r>
            <a:endParaRPr b="1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3" name="Google Shape;323;p49"/>
          <p:cNvCxnSpPr/>
          <p:nvPr/>
        </p:nvCxnSpPr>
        <p:spPr>
          <a:xfrm flipH="1" rot="10800000">
            <a:off x="5053941" y="3762005"/>
            <a:ext cx="4145100" cy="8400"/>
          </a:xfrm>
          <a:prstGeom prst="straightConnector1">
            <a:avLst/>
          </a:prstGeom>
          <a:noFill/>
          <a:ln cap="flat" cmpd="sng" w="19050">
            <a:solidFill>
              <a:srgbClr val="D4D4D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/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Задача: </a:t>
            </a:r>
            <a:br>
              <a:rPr lang="ru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Дома необходимо собрать образ и запустить из него контейнер: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Основой образа должна быть alpine.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Установить необходимо mariaDB.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Также не забудьте об уменьшении размера образа. Способ обсуждался на лекции.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Необходимо открыть порт для коммуникации с другими сущностями.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Для проверки решения необходимо подключить к такому контейнеру phpmyadmin. Необходимо, чтобы в нем вы увидели данные из вашей БД.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IBM Plex Sans"/>
                <a:ea typeface="IBM Plex Sans"/>
                <a:cs typeface="IBM Plex Sans"/>
                <a:sym typeface="IBM Plex Sans"/>
              </a:rPr>
              <a:t>Также при запуске необходимо смонтировать внешнюю папку для хранения данных БД вне контейнера.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6" name="Google Shape;456;p67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457" name="Google Shape;457;p6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  <p:pic>
        <p:nvPicPr>
          <p:cNvPr id="458" name="Google Shape;4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64" name="Google Shape;464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3. Введение в Docker</a:t>
            </a:r>
            <a:endParaRPr/>
          </a:p>
        </p:txBody>
      </p:sp>
      <p:pic>
        <p:nvPicPr>
          <p:cNvPr id="465" name="Google Shape;4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29" name="Google Shape;3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4" name="Google Shape;334;p5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340" name="Google Shape;340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4.Dockerfiles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346" name="Google Shape;346;p52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“Уровень” в образе, который возникает в процессе сборки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Самостоятельная сущность в терминологии Docker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Агенты, без которых невозможна работа контейнеров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7" name="Google Shape;347;p52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слои?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353" name="Google Shape;353;p53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“Уровень” в образе, который возникает в процессе сборки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Самостоятельная сущность в терминологии Docker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Агенты, без которых невозможна работа контейнеров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слои?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360" name="Google Shape;360;p54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ENV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ARG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какой инструкции задается базовый образ?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367" name="Google Shape;367;p55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highlight>
                  <a:schemeClr val="accent2"/>
                </a:highlight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  <a:endParaRPr sz="1200">
              <a:highlight>
                <a:schemeClr val="accent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ENV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ARG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55"/>
          <p:cNvSpPr txBox="1"/>
          <p:nvPr/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какой инструкции задается базовый образ?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4. Dockerfiles</a:t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540000" y="1440000"/>
            <a:ext cx="8064000" cy="30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CMD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RUN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200"/>
              <a:buFont typeface="IBM Plex Sans"/>
              <a:buAutoNum type="arabicPeriod"/>
            </a:pP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ENTRYPOINT</a:t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56"/>
          <p:cNvSpPr txBox="1"/>
          <p:nvPr/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Какая инструкция позволяет выполнить команду Linux в момент сборки контейнера?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